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4"/>
  </p:notesMasterIdLst>
  <p:sldIdLst>
    <p:sldId id="256" r:id="rId3"/>
    <p:sldId id="868" r:id="rId4"/>
    <p:sldId id="870" r:id="rId5"/>
    <p:sldId id="869" r:id="rId6"/>
    <p:sldId id="898" r:id="rId7"/>
    <p:sldId id="900" r:id="rId8"/>
    <p:sldId id="986" r:id="rId9"/>
    <p:sldId id="902" r:id="rId10"/>
    <p:sldId id="903" r:id="rId11"/>
    <p:sldId id="904" r:id="rId12"/>
    <p:sldId id="905" r:id="rId13"/>
    <p:sldId id="908" r:id="rId14"/>
    <p:sldId id="910" r:id="rId15"/>
    <p:sldId id="912" r:id="rId16"/>
    <p:sldId id="913" r:id="rId17"/>
    <p:sldId id="916" r:id="rId18"/>
    <p:sldId id="917" r:id="rId19"/>
    <p:sldId id="918" r:id="rId20"/>
    <p:sldId id="919" r:id="rId21"/>
    <p:sldId id="920" r:id="rId22"/>
    <p:sldId id="921" r:id="rId23"/>
    <p:sldId id="922" r:id="rId24"/>
    <p:sldId id="987" r:id="rId25"/>
    <p:sldId id="924" r:id="rId26"/>
    <p:sldId id="925" r:id="rId27"/>
    <p:sldId id="928" r:id="rId28"/>
    <p:sldId id="931" r:id="rId29"/>
    <p:sldId id="933" r:id="rId30"/>
    <p:sldId id="936" r:id="rId31"/>
    <p:sldId id="937" r:id="rId32"/>
    <p:sldId id="939" r:id="rId33"/>
    <p:sldId id="988" r:id="rId34"/>
    <p:sldId id="942" r:id="rId35"/>
    <p:sldId id="943" r:id="rId36"/>
    <p:sldId id="944" r:id="rId37"/>
    <p:sldId id="946" r:id="rId38"/>
    <p:sldId id="947" r:id="rId39"/>
    <p:sldId id="989" r:id="rId40"/>
    <p:sldId id="949" r:id="rId41"/>
    <p:sldId id="950" r:id="rId42"/>
    <p:sldId id="951" r:id="rId43"/>
    <p:sldId id="952" r:id="rId44"/>
    <p:sldId id="953" r:id="rId45"/>
    <p:sldId id="956" r:id="rId46"/>
    <p:sldId id="959" r:id="rId47"/>
    <p:sldId id="991" r:id="rId48"/>
    <p:sldId id="992" r:id="rId49"/>
    <p:sldId id="990" r:id="rId50"/>
    <p:sldId id="969" r:id="rId51"/>
    <p:sldId id="971" r:id="rId52"/>
    <p:sldId id="495" r:id="rId5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66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6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77A411-D1F5-4E7D-9023-D6796AC270F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4917F4-12AC-4C3B-BEE6-1E653D8C876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D8493B-052E-44B7-BBA1-7EFC88B8136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E0F783-B46B-4A46-A5D1-5C8851AF43B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11E1AE-8A7D-42A2-BDF6-290B05818D9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D0146-1162-400D-B25B-2E928BA284C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830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6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2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9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97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73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5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5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4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3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>
                <a:solidFill>
                  <a:prstClr val="black"/>
                </a:solidFill>
              </a:rPr>
              <a:pPr/>
              <a:t>3/24/2016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3/24/2016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320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09 – </a:t>
            </a:r>
            <a:br>
              <a:rPr lang="en-US" altLang="en-US" sz="4000" dirty="0" smtClean="0"/>
            </a:br>
            <a:r>
              <a:rPr lang="en-US" altLang="en-US" dirty="0" smtClean="0"/>
              <a:t>Overloaded Operators and More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52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Chris Marron at UMBC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a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(10);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Integer vector with 10 integers, </a:t>
            </a:r>
            <a:br>
              <a:rPr lang="en-US" dirty="0" smtClean="0"/>
            </a:br>
            <a:r>
              <a:rPr lang="en-US" dirty="0" smtClean="0"/>
              <a:t>initialized (by default) to zero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0EB77-CEEA-4295-9D37-BE0B86007C4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3124200"/>
          <a:ext cx="8153400" cy="106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1293" name="TextBox 5"/>
          <p:cNvSpPr txBox="1">
            <a:spLocks noChangeArrowheads="1"/>
          </p:cNvSpPr>
          <p:nvPr/>
        </p:nvSpPr>
        <p:spPr bwMode="auto">
          <a:xfrm>
            <a:off x="533400" y="4267200"/>
            <a:ext cx="358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>
                <a:latin typeface="Courier New" pitchFamily="49" charset="0"/>
                <a:cs typeface="Courier New" pitchFamily="49" charset="0"/>
              </a:rPr>
              <a:t>intB</a:t>
            </a:r>
          </a:p>
        </p:txBody>
      </p:sp>
    </p:spTree>
    <p:extLst>
      <p:ext uri="{BB962C8B-B14F-4D97-AF65-F5344CB8AC3E}">
        <p14:creationId xmlns:p14="http://schemas.microsoft.com/office/powerpoint/2010/main" val="41843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a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(10, -1);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Integer vector with 10 integers, </a:t>
            </a:r>
            <a:br>
              <a:rPr lang="en-US" dirty="0" smtClean="0"/>
            </a:br>
            <a:r>
              <a:rPr lang="en-US" dirty="0" smtClean="0"/>
              <a:t>initialized to -1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D9B14-C9D5-4C13-B8C9-F6DAFFC31F8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533400" y="4267200"/>
            <a:ext cx="358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>
                <a:latin typeface="Courier New" pitchFamily="49" charset="0"/>
                <a:cs typeface="Courier New" pitchFamily="49" charset="0"/>
              </a:rPr>
              <a:t>intC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3124200"/>
          <a:ext cx="8153400" cy="106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2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Vector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32800" cy="474253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Unlike arrays, can assign one vector to another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Even if they’re different sizes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As long as they’re the same </a:t>
            </a:r>
            <a:r>
              <a:rPr lang="en-US" u="sng" dirty="0" smtClean="0"/>
              <a:t>type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cs typeface="Courier New" panose="02070309020205020404" pitchFamily="49" charset="0"/>
              </a:rPr>
              <a:t> size 0    </a:t>
            </a:r>
            <a:r>
              <a:rPr lang="en-US" dirty="0" smtClean="0">
                <a:cs typeface="Courier New" panose="02070309020205020404" pitchFamily="49" charset="0"/>
              </a:rPr>
              <a:t>   size </a:t>
            </a:r>
            <a:r>
              <a:rPr lang="en-US" dirty="0">
                <a:cs typeface="Courier New" panose="02070309020205020404" pitchFamily="49" charset="0"/>
              </a:rPr>
              <a:t>10  	(</a:t>
            </a:r>
            <a:r>
              <a:rPr lang="en-US" dirty="0" err="1">
                <a:cs typeface="Courier New" panose="02070309020205020404" pitchFamily="49" charset="0"/>
              </a:rPr>
              <a:t>intA</a:t>
            </a:r>
            <a:r>
              <a:rPr lang="en-US" dirty="0">
                <a:cs typeface="Courier New" panose="02070309020205020404" pitchFamily="49" charset="0"/>
              </a:rPr>
              <a:t> is now 10 elements too)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BD24F-E64D-469C-B2CF-593B2700A8C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7375" y="4899025"/>
          <a:ext cx="7162800" cy="7842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</a:tblGrid>
              <a:tr h="7842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</a:tr>
            </a:tbl>
          </a:graphicData>
        </a:graphic>
      </p:graphicFrame>
      <p:sp>
        <p:nvSpPr>
          <p:cNvPr id="15389" name="TextBox 5"/>
          <p:cNvSpPr txBox="1">
            <a:spLocks noChangeArrowheads="1"/>
          </p:cNvSpPr>
          <p:nvPr/>
        </p:nvSpPr>
        <p:spPr bwMode="auto">
          <a:xfrm>
            <a:off x="587375" y="5688013"/>
            <a:ext cx="3146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>
                <a:latin typeface="Courier New" pitchFamily="49" charset="0"/>
                <a:cs typeface="Courier New" pitchFamily="49" charset="0"/>
              </a:rPr>
              <a:t>intA</a:t>
            </a:r>
          </a:p>
        </p:txBody>
      </p:sp>
    </p:spTree>
    <p:extLst>
      <p:ext uri="{BB962C8B-B14F-4D97-AF65-F5344CB8AC3E}">
        <p14:creationId xmlns:p14="http://schemas.microsoft.com/office/powerpoint/2010/main" val="20386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Vector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4201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Unlike arrays, can assign one vector to another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Even if they’re different sizes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As long as they’re the same </a:t>
            </a:r>
            <a:r>
              <a:rPr lang="en-US" u="sng" dirty="0" smtClean="0"/>
              <a:t>type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cs typeface="Courier New" panose="02070309020205020404" pitchFamily="49" charset="0"/>
              </a:rPr>
              <a:t> size 0       size 10  	(</a:t>
            </a:r>
            <a:r>
              <a:rPr lang="en-US" dirty="0" err="1">
                <a:cs typeface="Courier New" panose="02070309020205020404" pitchFamily="49" charset="0"/>
              </a:rPr>
              <a:t>intA</a:t>
            </a:r>
            <a:r>
              <a:rPr lang="en-US" dirty="0">
                <a:cs typeface="Courier New" panose="02070309020205020404" pitchFamily="49" charset="0"/>
              </a:rPr>
              <a:t> is now 10 elements too)</a:t>
            </a: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u="sng" dirty="0" smtClean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okay!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43901-DC05-43B0-942A-91589FAA8262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Can create a copy of an existing </a:t>
            </a:r>
            <a:br>
              <a:rPr lang="en-US" dirty="0" smtClean="0"/>
            </a:br>
            <a:r>
              <a:rPr lang="en-US" dirty="0" smtClean="0"/>
              <a:t>vector when declaring a new vector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EFEE7-7DC0-4E8C-9692-DC64CD604D0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379788"/>
          <a:ext cx="7162800" cy="7842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</a:tblGrid>
              <a:tr h="7842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</a:tr>
            </a:tbl>
          </a:graphicData>
        </a:graphic>
      </p:graphicFrame>
      <p:sp>
        <p:nvSpPr>
          <p:cNvPr id="19485" name="TextBox 5"/>
          <p:cNvSpPr txBox="1">
            <a:spLocks noChangeArrowheads="1"/>
          </p:cNvSpPr>
          <p:nvPr/>
        </p:nvSpPr>
        <p:spPr bwMode="auto">
          <a:xfrm>
            <a:off x="609600" y="4168775"/>
            <a:ext cx="3146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>
                <a:latin typeface="Courier New" pitchFamily="49" charset="0"/>
                <a:cs typeface="Courier New" pitchFamily="49" charset="0"/>
              </a:rPr>
              <a:t>intC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4935538"/>
          <a:ext cx="7162800" cy="7842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</a:tblGrid>
              <a:tr h="7842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</a:tr>
            </a:tbl>
          </a:graphicData>
        </a:graphic>
      </p:graphicFrame>
      <p:sp>
        <p:nvSpPr>
          <p:cNvPr id="19510" name="TextBox 7"/>
          <p:cNvSpPr txBox="1">
            <a:spLocks noChangeArrowheads="1"/>
          </p:cNvSpPr>
          <p:nvPr/>
        </p:nvSpPr>
        <p:spPr bwMode="auto">
          <a:xfrm>
            <a:off x="598488" y="5719763"/>
            <a:ext cx="3146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>
                <a:latin typeface="Courier New" pitchFamily="49" charset="0"/>
                <a:cs typeface="Courier New" pitchFamily="49" charset="0"/>
              </a:rPr>
              <a:t>intD</a:t>
            </a:r>
          </a:p>
        </p:txBody>
      </p:sp>
    </p:spTree>
    <p:extLst>
      <p:ext uri="{BB962C8B-B14F-4D97-AF65-F5344CB8AC3E}">
        <p14:creationId xmlns:p14="http://schemas.microsoft.com/office/powerpoint/2010/main" val="181419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Vector Members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have two different methods available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Square brackets: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intB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[2] = 7;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.at()</a:t>
            </a:r>
            <a:r>
              <a:rPr lang="en-US" altLang="en-US" dirty="0" smtClean="0"/>
              <a:t> operation: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intB.at(2) = 7;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64D79-2BF3-4355-A8B6-03589A35D12D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1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Accessing Members with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[]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Function just as they did with arrays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intB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>
              <a:defRPr/>
            </a:pPr>
            <a:endParaRPr lang="en-US" altLang="en-US" dirty="0" smtClean="0"/>
          </a:p>
          <a:p>
            <a:pPr lvl="3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But there is still no bounds checking</a:t>
            </a:r>
          </a:p>
          <a:p>
            <a:pPr lvl="1" eaLnBrk="1" hangingPunct="1">
              <a:defRPr/>
            </a:pPr>
            <a:r>
              <a:rPr lang="en-US" altLang="en-US" dirty="0" smtClean="0"/>
              <a:t>Going out of bounds may cause </a:t>
            </a:r>
            <a:r>
              <a:rPr lang="en-US" altLang="en-US" dirty="0" err="1" smtClean="0"/>
              <a:t>segfaults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248-2A64-43D7-8BDA-DF3CB1538A5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381375"/>
          <a:ext cx="7162800" cy="7842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  <a:gridCol w="716280"/>
              </a:tblGrid>
              <a:tr h="7842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</a:t>
                      </a:r>
                      <a:endParaRPr lang="en-US" sz="3200" dirty="0"/>
                    </a:p>
                  </a:txBody>
                  <a:tcPr marT="45728" marB="45728" anchor="ctr" anchorCtr="1"/>
                </a:tc>
              </a:tr>
            </a:tbl>
          </a:graphicData>
        </a:graphic>
      </p:graphicFrame>
      <p:sp>
        <p:nvSpPr>
          <p:cNvPr id="23581" name="TextBox 5"/>
          <p:cNvSpPr txBox="1">
            <a:spLocks noChangeArrowheads="1"/>
          </p:cNvSpPr>
          <p:nvPr/>
        </p:nvSpPr>
        <p:spPr bwMode="auto">
          <a:xfrm>
            <a:off x="609600" y="4170363"/>
            <a:ext cx="31464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000" b="1">
                <a:latin typeface="Courier New" pitchFamily="49" charset="0"/>
                <a:cs typeface="Courier New" pitchFamily="49" charset="0"/>
              </a:rPr>
              <a:t>intB</a:t>
            </a:r>
          </a:p>
        </p:txBody>
      </p:sp>
    </p:spTree>
    <p:extLst>
      <p:ext uri="{BB962C8B-B14F-4D97-AF65-F5344CB8AC3E}">
        <p14:creationId xmlns:p14="http://schemas.microsoft.com/office/powerpoint/2010/main" val="23659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Accessing Members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.at()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.at()</a:t>
            </a:r>
            <a:r>
              <a:rPr lang="en-US" altLang="en-US" dirty="0" smtClean="0"/>
              <a:t> operator uses bounds checking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Will throw an </a:t>
            </a:r>
            <a:r>
              <a:rPr lang="en-US" altLang="en-US" b="1" i="1" dirty="0" smtClean="0"/>
              <a:t>exception</a:t>
            </a:r>
            <a:r>
              <a:rPr lang="en-US" altLang="en-US" dirty="0" smtClean="0"/>
              <a:t> when out of bounds</a:t>
            </a:r>
          </a:p>
          <a:p>
            <a:pPr lvl="1" eaLnBrk="1" hangingPunct="1"/>
            <a:r>
              <a:rPr lang="en-US" altLang="en-US" sz="3200" dirty="0" smtClean="0"/>
              <a:t>Causes program to terminate</a:t>
            </a:r>
          </a:p>
          <a:p>
            <a:pPr lvl="1" eaLnBrk="1" hangingPunct="1"/>
            <a:r>
              <a:rPr lang="en-US" altLang="en-US" sz="3200" dirty="0" smtClean="0"/>
              <a:t>We can handle it (with try-catch blocks)</a:t>
            </a:r>
          </a:p>
          <a:p>
            <a:pPr lvl="2" eaLnBrk="1" hangingPunct="1"/>
            <a:r>
              <a:rPr lang="en-US" altLang="en-US" sz="2800" dirty="0" smtClean="0"/>
              <a:t>We’ll cover these later in the semester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Slower than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altLang="en-US" dirty="0" smtClean="0"/>
              <a:t>, but </a:t>
            </a:r>
            <a:r>
              <a:rPr lang="en-US" altLang="en-US" i="1" dirty="0" smtClean="0"/>
              <a:t>much</a:t>
            </a:r>
            <a:r>
              <a:rPr lang="en-US" altLang="en-US" dirty="0" smtClean="0"/>
              <a:t> safer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171AE-E03D-4C00-AEE6-B4DF5D2DE67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Vectors 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Unlike arrays, vectors are by default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i="1" dirty="0" smtClean="0"/>
              <a:t>passed by value </a:t>
            </a:r>
            <a:r>
              <a:rPr lang="en-US" dirty="0" smtClean="0"/>
              <a:t>to functions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3200" dirty="0" smtClean="0"/>
              <a:t>A </a:t>
            </a:r>
            <a:r>
              <a:rPr lang="en-US" sz="3200" u="sng" dirty="0" smtClean="0"/>
              <a:t>copy</a:t>
            </a:r>
            <a:r>
              <a:rPr lang="en-US" sz="3200" dirty="0" smtClean="0"/>
              <a:t> is made, and that copy is passed </a:t>
            </a:r>
            <a:br>
              <a:rPr lang="en-US" sz="3200" dirty="0" smtClean="0"/>
            </a:br>
            <a:r>
              <a:rPr lang="en-US" sz="3200" dirty="0" smtClean="0"/>
              <a:t>to the function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3200" dirty="0" smtClean="0"/>
              <a:t>Changes made do not show in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But we can explicitly pass vectors by reference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8388-55E3-4B91-9875-A6D4E274594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Vectors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To pass vectors by reference, nothing changes in the function call: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call: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for passing by value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 and for passing by reference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ModifyV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refVector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Which is really handy!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/>
              <a:t>But can also cause confusion about what’s </a:t>
            </a:r>
            <a:br>
              <a:rPr lang="en-US" sz="3000" dirty="0" smtClean="0"/>
            </a:br>
            <a:r>
              <a:rPr lang="en-US" sz="3000" dirty="0" smtClean="0"/>
              <a:t>going on, so be careful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2DD68-5F82-4D56-AA94-E293046C32C4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3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Overloading </a:t>
            </a:r>
            <a:r>
              <a:rPr lang="en-US" dirty="0"/>
              <a:t>methods</a:t>
            </a:r>
          </a:p>
          <a:p>
            <a:pPr lvl="1"/>
            <a:r>
              <a:rPr lang="en-US" dirty="0"/>
              <a:t>“Regular” class methods</a:t>
            </a:r>
          </a:p>
          <a:p>
            <a:pPr lvl="1"/>
            <a:r>
              <a:rPr lang="en-US" dirty="0"/>
              <a:t>Overloaded constructors</a:t>
            </a:r>
          </a:p>
          <a:p>
            <a:endParaRPr lang="en-US" dirty="0" smtClean="0"/>
          </a:p>
          <a:p>
            <a:r>
              <a:rPr lang="en-US" dirty="0" smtClean="0"/>
              <a:t>Completed </a:t>
            </a:r>
            <a:r>
              <a:rPr lang="en-US" dirty="0"/>
              <a:t>our Rectangle </a:t>
            </a:r>
            <a:r>
              <a:rPr lang="en-US" dirty="0" smtClean="0"/>
              <a:t>class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4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Vectors by Reference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But to pass a vector by reference, we do </a:t>
            </a:r>
            <a:br>
              <a:rPr lang="en-US" altLang="en-US" dirty="0" smtClean="0"/>
            </a:br>
            <a:r>
              <a:rPr lang="en-US" altLang="en-US" dirty="0" smtClean="0"/>
              <a:t>need to change the function prototype: 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function prototype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for passing by value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ModifyV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&gt; 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do you think needs to change?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EAE47-6287-4966-A3D4-91528A799464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0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Vectors by Reference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But to pass a vector by reference, we do </a:t>
            </a:r>
            <a:br>
              <a:rPr lang="en-US" altLang="en-US" dirty="0" smtClean="0"/>
            </a:br>
            <a:r>
              <a:rPr lang="en-US" altLang="en-US" dirty="0" smtClean="0"/>
              <a:t>need to change the function prototype: 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ModifyV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&amp;&lt;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&gt; 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ModifyV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&lt;&amp;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&gt; 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ModifyV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&amp;&gt; 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ModifyV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&gt; &amp;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ModifyV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&amp;&lt;&amp;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&amp;&gt; &amp;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do you think needs to change?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9658F-187C-4D0A-A39F-5B0527BE5998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Vectors by Reference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But to pass a vector by reference, we do </a:t>
            </a:r>
            <a:br>
              <a:rPr lang="en-US" altLang="en-US" dirty="0" smtClean="0"/>
            </a:br>
            <a:r>
              <a:rPr lang="en-US" altLang="en-US" dirty="0" smtClean="0"/>
              <a:t>need to change the function prototype: 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ModifyV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&gt; &amp;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40567-7BDD-445B-814B-1E18A2739E9D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Multi-Dimensional Vectors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Multi-Dimensional Vectors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2-dimensional vectors are essentially</a:t>
            </a:r>
            <a:br>
              <a:rPr lang="en-US" altLang="en-US" smtClean="0"/>
            </a:br>
            <a:r>
              <a:rPr lang="en-US" altLang="en-US" smtClean="0"/>
              <a:t>“a vector of vectors”</a:t>
            </a:r>
          </a:p>
          <a:p>
            <a:pPr eaLnBrk="1" hangingPunct="1"/>
            <a:endParaRPr lang="en-US" altLang="en-US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en-US" sz="2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&gt; &gt; </a:t>
            </a:r>
            <a:r>
              <a:rPr lang="en-US" altLang="en-US" sz="2600" b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charVec</a:t>
            </a:r>
            <a:r>
              <a:rPr lang="en-US" altLang="en-US" sz="2600" b="1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/>
            <a:endParaRPr lang="en-US" altLang="en-US" smtClean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10200" y="3657600"/>
            <a:ext cx="0" cy="6858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3067050" y="4419600"/>
            <a:ext cx="46863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this space in between the two closing ‘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altLang="en-US" sz="2600" dirty="0"/>
              <a:t>’ characters is required by many implementations of C++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30A2D-C4EE-41A3-8D0E-E594B319C077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Elements in 2D Vectors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access 2D vectors, just chain the accessors: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Square brackets: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intB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[2][3] = 7;</a:t>
            </a:r>
            <a:r>
              <a:rPr lang="en-US" altLang="en-US" dirty="0" smtClean="0"/>
              <a:t>		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The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.at() </a:t>
            </a:r>
            <a:r>
              <a:rPr lang="en-US" altLang="en-US" dirty="0" smtClean="0"/>
              <a:t>operator: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intB.at(2).at(3) = 7;</a:t>
            </a:r>
          </a:p>
          <a:p>
            <a:pPr marL="457200" lvl="1" indent="0">
              <a:buFont typeface="Arial" charset="0"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BDF4F-5962-46BE-9845-7F76F895843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09900" y="3346450"/>
            <a:ext cx="2400300" cy="76835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10200" y="2278063"/>
            <a:ext cx="31242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you should be using the 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.at()</a:t>
            </a:r>
            <a:r>
              <a:rPr lang="en-US" altLang="en-US" sz="2600" dirty="0"/>
              <a:t> operator though, since it is much safer than 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[]</a:t>
            </a:r>
          </a:p>
        </p:txBody>
      </p:sp>
    </p:spTree>
    <p:extLst>
      <p:ext uri="{BB962C8B-B14F-4D97-AF65-F5344CB8AC3E}">
        <p14:creationId xmlns:p14="http://schemas.microsoft.com/office/powerpoint/2010/main" val="2142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resize()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 smtClean="0"/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 is the new size of the vector</a:t>
            </a:r>
          </a:p>
          <a:p>
            <a:pPr lvl="1">
              <a:defRPr/>
            </a:pPr>
            <a:r>
              <a:rPr lang="en-US" dirty="0" smtClean="0"/>
              <a:t>If larger than current size, </a:t>
            </a:r>
            <a:r>
              <a:rPr lang="en-US" sz="2800" dirty="0" smtClean="0"/>
              <a:t>vector is expanded</a:t>
            </a:r>
          </a:p>
          <a:p>
            <a:pPr lvl="1">
              <a:defRPr/>
            </a:pPr>
            <a:r>
              <a:rPr lang="en-US" dirty="0" smtClean="0"/>
              <a:t>If smaller than current, </a:t>
            </a:r>
            <a:br>
              <a:rPr lang="en-US" dirty="0" smtClean="0"/>
            </a:br>
            <a:r>
              <a:rPr lang="en-US" sz="2800" dirty="0" smtClean="0"/>
              <a:t>vector is reduced to first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elements</a:t>
            </a:r>
          </a:p>
          <a:p>
            <a:pPr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/>
              <a:t> is an </a:t>
            </a:r>
            <a:r>
              <a:rPr lang="en-US" u="sng" dirty="0"/>
              <a:t>optional</a:t>
            </a:r>
            <a:r>
              <a:rPr lang="en-US" dirty="0"/>
              <a:t> value</a:t>
            </a:r>
          </a:p>
          <a:p>
            <a:pPr lvl="1">
              <a:defRPr/>
            </a:pPr>
            <a:r>
              <a:rPr lang="en-US" dirty="0" smtClean="0"/>
              <a:t>Used </a:t>
            </a:r>
            <a:r>
              <a:rPr lang="en-US" dirty="0"/>
              <a:t>to initialize any new elements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not given, the default constructor is used</a:t>
            </a:r>
          </a:p>
          <a:p>
            <a:pPr>
              <a:defRPr/>
            </a:pPr>
            <a:endParaRPr lang="en-US" sz="3600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5D553-D409-495D-83CD-9FBB68B476D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resize()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we declare an empty vector, one way we can change it to the size we want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resize()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stringVec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stringVec.resize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(9);</a:t>
            </a:r>
          </a:p>
          <a:p>
            <a:pPr lvl="3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Or, if we want to initialize the new elements: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stringVec.resize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(9, “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E96CB-1980-4CF5-BF60-9FE7005B09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7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push_back()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add a new element at the end of a vector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push_back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altLang="en-US" dirty="0" smtClean="0"/>
              <a:t> is the value of the new element that will be added to the end of the vector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charVec.push_back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US" alt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1E812-68C0-4B70-B7C6-C3A2B1B59910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resize() vs push_back()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resize()</a:t>
            </a:r>
            <a:r>
              <a:rPr lang="en-US" altLang="en-US" dirty="0" smtClean="0"/>
              <a:t> is best used when you know the exact size a vector needs to be</a:t>
            </a:r>
          </a:p>
          <a:p>
            <a:pPr lvl="1" eaLnBrk="1" hangingPunct="1"/>
            <a:r>
              <a:rPr lang="en-US" altLang="en-US" dirty="0" smtClean="0"/>
              <a:t>Like when you have the exact number of </a:t>
            </a:r>
            <a:br>
              <a:rPr lang="en-US" altLang="en-US" dirty="0" smtClean="0"/>
            </a:br>
            <a:r>
              <a:rPr lang="en-US" altLang="en-US" dirty="0" smtClean="0"/>
              <a:t>students that will be in a class roster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push_back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 smtClean="0"/>
              <a:t> is best used when elements are added one by one</a:t>
            </a:r>
          </a:p>
          <a:p>
            <a:pPr lvl="1" eaLnBrk="1" hangingPunct="1"/>
            <a:r>
              <a:rPr lang="en-US" altLang="en-US" dirty="0" smtClean="0"/>
              <a:t>Like when you are getting input from a user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8E032-F5EF-42A0-9B2A-2CC9706EA064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8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size()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Unlike arrays, vectors in C++ “know” their size</a:t>
            </a:r>
          </a:p>
          <a:p>
            <a:pPr lvl="1"/>
            <a:r>
              <a:rPr lang="en-US" altLang="en-US" dirty="0" smtClean="0"/>
              <a:t>Because C++ manages vectors for you</a:t>
            </a:r>
          </a:p>
          <a:p>
            <a:endParaRPr lang="en-US" altLang="en-US" dirty="0" smtClean="0"/>
          </a:p>
          <a:p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size()</a:t>
            </a:r>
            <a:r>
              <a:rPr lang="en-US" altLang="en-US" dirty="0" smtClean="0"/>
              <a:t> returns the number of elements in the vector it is called on</a:t>
            </a:r>
          </a:p>
          <a:p>
            <a:pPr lvl="1"/>
            <a:r>
              <a:rPr lang="en-US" altLang="en-US" dirty="0" smtClean="0"/>
              <a:t>Does not return an integer!</a:t>
            </a:r>
          </a:p>
          <a:p>
            <a:pPr lvl="1"/>
            <a:r>
              <a:rPr lang="en-US" altLang="en-US" dirty="0" smtClean="0"/>
              <a:t>You will need to cast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DAD12-4AB3-4871-96D2-AFEC0ACED37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size()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 typeface="Arial" charset="0"/>
              <a:buNone/>
            </a:pP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cSize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>
              <a:buFont typeface="Arial" charset="0"/>
              <a:buNone/>
            </a:pPr>
            <a:endParaRPr lang="en-US" alt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Arial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this will not work</a:t>
            </a:r>
          </a:p>
          <a:p>
            <a:pPr marL="0" lvl="1" indent="0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cSize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charVec.size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>
              <a:buFont typeface="Arial" charset="0"/>
              <a:buNone/>
            </a:pP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Arial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you must cast the return type</a:t>
            </a:r>
          </a:p>
          <a:p>
            <a:pPr marL="0" lvl="1" indent="0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cSize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charVec.size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49A56-8869-4BE7-8651-B350ABC28D8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3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Enumeration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6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Enumeration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Enumerations</a:t>
            </a:r>
            <a:r>
              <a:rPr lang="en-US" altLang="en-US" dirty="0" smtClean="0"/>
              <a:t> are a type of variable used to set up collections of named integer constants</a:t>
            </a:r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Useful for “lists” of values that are tedious to implement using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WINTER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SPRING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SUMMER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2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FALL 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3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AE6B2-6D1A-412F-BAC1-4A9105507F23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Enumeration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Two types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 smtClean="0"/>
              <a:t> </a:t>
            </a:r>
            <a:r>
              <a:rPr lang="en-US" dirty="0" smtClean="0"/>
              <a:t>declarations: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Named type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seasons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WINTER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Unnamed type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BF0FA-9FC2-417F-A1BB-C40AD1500EC6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Named Enumerations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Named types allow you to create variables of that type, to use it in function arguments, etc.</a:t>
            </a:r>
          </a:p>
          <a:p>
            <a:pPr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declare a variable of 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  the enumeration type "seasons"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  called </a:t>
            </a:r>
            <a:r>
              <a:rPr lang="en-US" alt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currentSemester</a:t>
            </a:r>
            <a:endParaRPr lang="en-US" altLang="en-US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seasons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currentSemester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currentSemester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FALL;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A408F-BE33-49E9-A50E-CBD068BD7EE2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Unnamed Enumerations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Unnamed types are useful for naming constants that won’t </a:t>
            </a:r>
            <a:r>
              <a:rPr lang="en-US" altLang="en-US" dirty="0"/>
              <a:t>b</a:t>
            </a:r>
            <a:r>
              <a:rPr lang="en-US" altLang="en-US" dirty="0" smtClean="0"/>
              <a:t>e used as variables</a:t>
            </a:r>
          </a:p>
          <a:p>
            <a:pPr lvl="3" eaLnBrk="1" hangingPunct="1">
              <a:defRPr/>
            </a:pPr>
            <a:endParaRPr lang="en-US" altLang="en-US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600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“</a:t>
            </a:r>
            <a:r>
              <a:rPr lang="en-US" altLang="en-US" sz="2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Please enter season: 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WINTER: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“</a:t>
            </a:r>
            <a:r>
              <a:rPr lang="en-US" altLang="en-US" sz="2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brr</a:t>
            </a:r>
            <a:r>
              <a:rPr lang="en-US" altLang="en-US" sz="2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altLang="en-US" sz="2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26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55F15-55D7-4B24-B9FA-5BBB516FCE1D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0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Enumeration 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Named enumeration types allow you to restrict assignments to only </a:t>
            </a:r>
            <a:r>
              <a:rPr lang="en-US" altLang="en-US" u="sng" dirty="0" smtClean="0"/>
              <a:t>valid values</a:t>
            </a:r>
          </a:p>
          <a:p>
            <a:pPr lvl="1" eaLnBrk="1" hangingPunct="1"/>
            <a:r>
              <a:rPr lang="en-US" altLang="en-US" dirty="0" smtClean="0"/>
              <a:t>A ‘seasons’ variable cannot have a value other than those in the </a:t>
            </a:r>
            <a:r>
              <a:rPr lang="en-US" altLang="en-US" dirty="0" err="1" smtClean="0"/>
              <a:t>enum</a:t>
            </a:r>
            <a:r>
              <a:rPr lang="en-US" altLang="en-US" dirty="0" smtClean="0"/>
              <a:t> declaration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/>
              <a:t>U</a:t>
            </a:r>
            <a:r>
              <a:rPr lang="en-US" altLang="en-US" dirty="0" smtClean="0"/>
              <a:t>nnamed types allow simpler management of a large list of constants, but don’t prevent invalid values from being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A4A49-FB05-46A5-A1EE-DCE0E1BEB794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 Overloading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Last class, covered overloading constructors: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lvl="2" eaLnBrk="1" hangingPunct="1">
              <a:defRPr/>
            </a:pPr>
            <a:endParaRPr lang="en-US" altLang="en-US" dirty="0" smtClean="0"/>
          </a:p>
          <a:p>
            <a:pPr lvl="2" eaLnBrk="1" hangingPunct="1">
              <a:defRPr/>
            </a:pPr>
            <a:endParaRPr lang="en-US" altLang="en-US" dirty="0" smtClean="0"/>
          </a:p>
          <a:p>
            <a:pPr lvl="3"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And overloading other functions: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PrintMessage</a:t>
            </a:r>
            <a:r>
              <a:rPr lang="en-US" alt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PrintMessage</a:t>
            </a:r>
            <a:r>
              <a:rPr lang="en-US" alt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altLang="en-US" sz="2400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914400" lvl="2" indent="0" eaLnBrk="1" hangingPunct="1">
              <a:buFont typeface="Arial" charset="0"/>
              <a:buNone/>
              <a:defRPr/>
            </a:pPr>
            <a:endParaRPr lang="en-US" altLang="en-US" dirty="0" smtClean="0"/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2133600"/>
            <a:ext cx="60769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8239C-4E3B-4C03-B648-2ECD01A1F0F4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about vectors</a:t>
            </a:r>
          </a:p>
          <a:p>
            <a:pPr lvl="1"/>
            <a:r>
              <a:rPr lang="en-US" dirty="0" smtClean="0"/>
              <a:t>Better than arrays!</a:t>
            </a:r>
          </a:p>
          <a:p>
            <a:r>
              <a:rPr lang="en-US" dirty="0" smtClean="0"/>
              <a:t>To learn about enumeration and its uses</a:t>
            </a:r>
          </a:p>
          <a:p>
            <a:r>
              <a:rPr lang="en-US" dirty="0" smtClean="0"/>
              <a:t>To learn how to overload operators</a:t>
            </a:r>
          </a:p>
          <a:p>
            <a:r>
              <a:rPr lang="en-US" dirty="0" smtClean="0"/>
              <a:t>To begin to cover dynamic memory allocation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5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Operators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Given variable types have predefined behavior for operators like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altLang="en-US" dirty="0" smtClean="0"/>
              <a:t>, and more</a:t>
            </a:r>
          </a:p>
          <a:p>
            <a:pPr eaLnBrk="1" hangingPunct="1">
              <a:defRPr/>
            </a:pPr>
            <a:r>
              <a:rPr lang="en-US" altLang="en-US" dirty="0" smtClean="0"/>
              <a:t>For example:</a:t>
            </a:r>
          </a:p>
          <a:p>
            <a:pPr lvl="3" eaLnBrk="1" hangingPunct="1">
              <a:defRPr/>
            </a:pPr>
            <a:endParaRPr lang="en-US" alt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stringP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stringQ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charX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intA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intB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intC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intD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EA11A-77CF-4CD0-B51A-FD0125DEAF45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Operators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would be nice to have these operators also work for user-defined variables, like classes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We could even have them as member functions!</a:t>
            </a:r>
          </a:p>
          <a:p>
            <a:pPr lvl="1" eaLnBrk="1" hangingPunct="1"/>
            <a:r>
              <a:rPr lang="en-US" altLang="en-US" dirty="0" smtClean="0"/>
              <a:t>Allow access to member variables and functions that are set to private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This is all possible via </a:t>
            </a:r>
            <a:r>
              <a:rPr lang="en-US" altLang="en-US" b="1" i="1" dirty="0" smtClean="0"/>
              <a:t>operator overloading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4491F-3A0A-463D-9D20-7B98346638C7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 Restrictions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cannot overload 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dirty="0" smtClean="0">
                <a:cs typeface="Courier New" pitchFamily="49" charset="0"/>
              </a:rPr>
              <a:t>,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.</a:t>
            </a:r>
            <a:r>
              <a:rPr lang="en-US" altLang="en-US" dirty="0" smtClean="0">
                <a:cs typeface="Courier New" pitchFamily="49" charset="0"/>
              </a:rPr>
              <a:t> ,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*</a:t>
            </a:r>
            <a:r>
              <a:rPr lang="en-US" altLang="en-US" dirty="0" smtClean="0">
                <a:cs typeface="Courier New" pitchFamily="49" charset="0"/>
              </a:rPr>
              <a:t>,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or   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? :</a:t>
            </a:r>
          </a:p>
          <a:p>
            <a:pPr eaLnBrk="1" hangingPunct="1"/>
            <a:endParaRPr lang="en-US" altLang="en-US" dirty="0" smtClean="0">
              <a:cs typeface="Courier New" pitchFamily="49" charset="0"/>
            </a:endParaRPr>
          </a:p>
          <a:p>
            <a:pPr eaLnBrk="1" hangingPunct="1"/>
            <a:r>
              <a:rPr lang="en-US" altLang="en-US" dirty="0" smtClean="0">
                <a:cs typeface="Courier New" pitchFamily="49" charset="0"/>
              </a:rPr>
              <a:t>We cannot create new operators</a:t>
            </a:r>
          </a:p>
          <a:p>
            <a:pPr eaLnBrk="1" hangingPunct="1"/>
            <a:endParaRPr lang="en-US" altLang="en-US" dirty="0" smtClean="0">
              <a:cs typeface="Courier New" pitchFamily="49" charset="0"/>
            </a:endParaRPr>
          </a:p>
          <a:p>
            <a:pPr eaLnBrk="1" hangingPunct="1"/>
            <a:r>
              <a:rPr lang="en-US" altLang="en-US" dirty="0" smtClean="0">
                <a:cs typeface="Courier New" pitchFamily="49" charset="0"/>
              </a:rPr>
              <a:t>Some of the overload-able operators include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=, &gt;&gt;, &lt;&lt;, ++, --, +=, +, </a:t>
            </a:r>
            <a:br>
              <a:rPr lang="en-US" alt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&lt;, &gt;, &lt;=, &gt;=, ==, !=, []</a:t>
            </a:r>
          </a:p>
          <a:p>
            <a:pPr eaLnBrk="1" hangingPunct="1"/>
            <a:endParaRPr lang="en-US" altLang="en-US" dirty="0" smtClean="0">
              <a:cs typeface="Courier New" pitchFamily="49" charset="0"/>
            </a:endParaRPr>
          </a:p>
          <a:p>
            <a:pPr eaLnBrk="1" hangingPunct="1"/>
            <a:endParaRPr lang="en-US" altLang="en-US" dirty="0" smtClean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EAF67-0000-4EC3-9FD4-2A8F94BF12D8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Overload?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Let’s say we have a Money class:</a:t>
            </a:r>
          </a:p>
          <a:p>
            <a:pPr lvl="3"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m_dollars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m_cents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;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5AB7C-1C30-4738-AF78-A186FCB65A8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Overload?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 we have two Money objects:</a:t>
            </a:r>
          </a:p>
          <a:p>
            <a:pPr lvl="3"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have $700.65 in cash, and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need to pay $99.85 for bills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(700, 65);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(99, 85);</a:t>
            </a:r>
          </a:p>
          <a:p>
            <a:pPr lvl="3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What happens if we do the following?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35FE7-9C9B-4F6F-BFCA-587841D7789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3576638"/>
            <a:ext cx="3014663" cy="14779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+mj-lt"/>
                <a:cs typeface="Courier New" panose="02070309020205020404" pitchFamily="49" charset="0"/>
              </a:rPr>
              <a:t>cash is now 601 dollars and -20 cents, or $601.-20</a:t>
            </a:r>
            <a:endParaRPr lang="en-US" sz="30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4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Overload?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85200" cy="4742531"/>
          </a:xfrm>
        </p:spPr>
        <p:txBody>
          <a:bodyPr/>
          <a:lstStyle/>
          <a:p>
            <a:r>
              <a:rPr lang="en-US" altLang="en-US" dirty="0" smtClean="0"/>
              <a:t>That </a:t>
            </a:r>
            <a:r>
              <a:rPr lang="en-US" altLang="en-US" dirty="0"/>
              <a:t>doesn’t make any sense</a:t>
            </a:r>
            <a:r>
              <a:rPr lang="en-US" altLang="en-US" dirty="0" smtClean="0"/>
              <a:t>!  What’s going on?</a:t>
            </a:r>
          </a:p>
          <a:p>
            <a:r>
              <a:rPr lang="en-US" altLang="en-US" dirty="0" smtClean="0"/>
              <a:t>The default subtraction operator provided by the compiler only works on a </a:t>
            </a:r>
            <a:r>
              <a:rPr lang="en-US" altLang="en-US" b="1" i="1" dirty="0" smtClean="0"/>
              <a:t>naïve</a:t>
            </a:r>
            <a:r>
              <a:rPr lang="en-US" altLang="en-US" dirty="0" smtClean="0"/>
              <a:t> level</a:t>
            </a:r>
          </a:p>
          <a:p>
            <a:pPr lvl="1"/>
            <a:r>
              <a:rPr lang="en-US" altLang="en-US" dirty="0" smtClean="0"/>
              <a:t>It subtracts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bills.m_dollars</a:t>
            </a:r>
            <a:r>
              <a:rPr lang="en-US" altLang="en-US" dirty="0" smtClean="0"/>
              <a:t> from </a:t>
            </a:r>
            <a:br>
              <a:rPr lang="en-US" altLang="en-US" dirty="0" smtClean="0"/>
            </a:br>
            <a:r>
              <a:rPr lang="en-US" altLang="en-US" dirty="0" smtClean="0"/>
              <a:t>		           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cash.m_dollars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en-US" dirty="0" smtClean="0"/>
              <a:t>And it subtracts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bills.m_cents</a:t>
            </a:r>
            <a:r>
              <a:rPr lang="en-US" altLang="en-US" dirty="0" smtClean="0"/>
              <a:t> from </a:t>
            </a:r>
            <a:br>
              <a:rPr lang="en-US" altLang="en-US" dirty="0" smtClean="0"/>
            </a:br>
            <a:r>
              <a:rPr lang="en-US" altLang="en-US" dirty="0" smtClean="0"/>
              <a:t>                           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cash.m_cents</a:t>
            </a:r>
            <a:endParaRPr lang="en-US" altLang="en-US" dirty="0" smtClean="0"/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This </a:t>
            </a:r>
            <a:r>
              <a:rPr lang="en-US" altLang="en-US" dirty="0"/>
              <a:t>isn’t what we want!</a:t>
            </a:r>
          </a:p>
          <a:p>
            <a:pPr lvl="1"/>
            <a:r>
              <a:rPr lang="en-US" altLang="en-US" dirty="0" smtClean="0"/>
              <a:t>So </a:t>
            </a:r>
            <a:r>
              <a:rPr lang="en-US" altLang="en-US" dirty="0"/>
              <a:t>we must write our own subtraction operator</a:t>
            </a:r>
          </a:p>
          <a:p>
            <a:endParaRPr lang="en-US" altLang="en-US" dirty="0" smtClean="0"/>
          </a:p>
          <a:p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EA85-108C-4B97-93DA-B79F80825A7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Operator Overloading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Money operator- 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Money &amp;amount2);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F97EB-8B5D-4E89-BE75-8B60BD3EC7A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2189163" y="1452563"/>
            <a:ext cx="496887" cy="1557337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38200" y="2020890"/>
            <a:ext cx="0" cy="313531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7" name="TextBox 8"/>
          <p:cNvSpPr txBox="1">
            <a:spLocks noChangeArrowheads="1"/>
          </p:cNvSpPr>
          <p:nvPr/>
        </p:nvSpPr>
        <p:spPr bwMode="auto">
          <a:xfrm>
            <a:off x="151606" y="5156200"/>
            <a:ext cx="243919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We’re </a:t>
            </a:r>
            <a:r>
              <a:rPr lang="en-US" altLang="en-US" sz="2600" dirty="0"/>
              <a:t>returning an object of the class type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08" name="TextBox 9"/>
          <p:cNvSpPr txBox="1">
            <a:spLocks noChangeArrowheads="1"/>
          </p:cNvSpPr>
          <p:nvPr/>
        </p:nvSpPr>
        <p:spPr bwMode="auto">
          <a:xfrm>
            <a:off x="1158875" y="2470150"/>
            <a:ext cx="2057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This </a:t>
            </a:r>
            <a:r>
              <a:rPr lang="en-US" altLang="en-US" sz="2600" dirty="0"/>
              <a:t>tells the compiler that we are overloading an operator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429000" y="1982789"/>
            <a:ext cx="0" cy="3173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10" name="TextBox 11"/>
          <p:cNvSpPr txBox="1">
            <a:spLocks noChangeArrowheads="1"/>
          </p:cNvSpPr>
          <p:nvPr/>
        </p:nvSpPr>
        <p:spPr bwMode="auto">
          <a:xfrm>
            <a:off x="2667000" y="5181600"/>
            <a:ext cx="2286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And </a:t>
            </a:r>
            <a:r>
              <a:rPr lang="en-US" altLang="en-US" sz="2600" dirty="0"/>
              <a:t>that it’s the subtraction operator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5491956" y="1672434"/>
            <a:ext cx="496887" cy="11938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4724400" y="2470150"/>
            <a:ext cx="2819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We’re </a:t>
            </a:r>
            <a:r>
              <a:rPr lang="en-US" altLang="en-US" sz="2600" dirty="0"/>
              <a:t>passing in a Money </a:t>
            </a:r>
            <a:r>
              <a:rPr lang="en-US" altLang="en-US" sz="2600" dirty="0" smtClean="0"/>
              <a:t>object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9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6807" grpId="0"/>
      <p:bldP spid="76808" grpId="0"/>
      <p:bldP spid="76810" grpId="0"/>
      <p:bldP spid="14" grpId="0" animBg="1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Operator Overloading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Money operator- 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Money &amp;amount2);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F97EB-8B5D-4E89-BE75-8B60BD3EC7A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2189163" y="1452563"/>
            <a:ext cx="496887" cy="1557337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38200" y="2020889"/>
            <a:ext cx="0" cy="31353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7" name="TextBox 8"/>
          <p:cNvSpPr txBox="1">
            <a:spLocks noChangeArrowheads="1"/>
          </p:cNvSpPr>
          <p:nvPr/>
        </p:nvSpPr>
        <p:spPr bwMode="auto">
          <a:xfrm>
            <a:off x="151606" y="5156200"/>
            <a:ext cx="243919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We’re </a:t>
            </a:r>
            <a:r>
              <a:rPr lang="en-US" altLang="en-US" sz="2600" dirty="0"/>
              <a:t>returning an object of the class type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08" name="TextBox 9"/>
          <p:cNvSpPr txBox="1">
            <a:spLocks noChangeArrowheads="1"/>
          </p:cNvSpPr>
          <p:nvPr/>
        </p:nvSpPr>
        <p:spPr bwMode="auto">
          <a:xfrm>
            <a:off x="1158875" y="2470150"/>
            <a:ext cx="2057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This </a:t>
            </a:r>
            <a:r>
              <a:rPr lang="en-US" altLang="en-US" sz="2600" dirty="0"/>
              <a:t>tells the compiler that we are overloading an operator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429000" y="1982789"/>
            <a:ext cx="0" cy="3173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10" name="TextBox 11"/>
          <p:cNvSpPr txBox="1">
            <a:spLocks noChangeArrowheads="1"/>
          </p:cNvSpPr>
          <p:nvPr/>
        </p:nvSpPr>
        <p:spPr bwMode="auto">
          <a:xfrm>
            <a:off x="2667000" y="5181600"/>
            <a:ext cx="2286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And </a:t>
            </a:r>
            <a:r>
              <a:rPr lang="en-US" altLang="en-US" sz="2600" dirty="0"/>
              <a:t>that it’s the subtraction operator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11" name="TextBox 15"/>
          <p:cNvSpPr txBox="1">
            <a:spLocks noChangeArrowheads="1"/>
          </p:cNvSpPr>
          <p:nvPr/>
        </p:nvSpPr>
        <p:spPr bwMode="auto">
          <a:xfrm>
            <a:off x="4724400" y="2470150"/>
            <a:ext cx="28194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We’re </a:t>
            </a:r>
            <a:r>
              <a:rPr lang="en-US" altLang="en-US" sz="2600" dirty="0"/>
              <a:t>passing in a Money object as a </a:t>
            </a:r>
            <a:r>
              <a:rPr lang="en-US" altLang="en-US" sz="2600" dirty="0" err="1" smtClean="0"/>
              <a:t>const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4895056" y="1088233"/>
            <a:ext cx="496887" cy="23622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Operator Overloading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Money operator- 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Money &amp;amount2);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F97EB-8B5D-4E89-BE75-8B60BD3EC7A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2189163" y="1452563"/>
            <a:ext cx="496887" cy="1557337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38200" y="2020888"/>
            <a:ext cx="0" cy="313531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7" name="TextBox 8"/>
          <p:cNvSpPr txBox="1">
            <a:spLocks noChangeArrowheads="1"/>
          </p:cNvSpPr>
          <p:nvPr/>
        </p:nvSpPr>
        <p:spPr bwMode="auto">
          <a:xfrm>
            <a:off x="151606" y="5156200"/>
            <a:ext cx="243919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We’re </a:t>
            </a:r>
            <a:r>
              <a:rPr lang="en-US" altLang="en-US" sz="2600" dirty="0"/>
              <a:t>returning an object of the class type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08" name="TextBox 9"/>
          <p:cNvSpPr txBox="1">
            <a:spLocks noChangeArrowheads="1"/>
          </p:cNvSpPr>
          <p:nvPr/>
        </p:nvSpPr>
        <p:spPr bwMode="auto">
          <a:xfrm>
            <a:off x="1158875" y="2470150"/>
            <a:ext cx="2057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This </a:t>
            </a:r>
            <a:r>
              <a:rPr lang="en-US" altLang="en-US" sz="2600" dirty="0"/>
              <a:t>tells the compiler that we are overloading an operator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429000" y="1982789"/>
            <a:ext cx="0" cy="3173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10" name="TextBox 11"/>
          <p:cNvSpPr txBox="1">
            <a:spLocks noChangeArrowheads="1"/>
          </p:cNvSpPr>
          <p:nvPr/>
        </p:nvSpPr>
        <p:spPr bwMode="auto">
          <a:xfrm>
            <a:off x="2667000" y="5181600"/>
            <a:ext cx="2286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And </a:t>
            </a:r>
            <a:r>
              <a:rPr lang="en-US" altLang="en-US" sz="2600" dirty="0"/>
              <a:t>that it’s the subtraction operator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7600" y="3822701"/>
            <a:ext cx="2794000" cy="101441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latin typeface="+mj-lt"/>
                <a:cs typeface="Courier New" panose="02070309020205020404" pitchFamily="49" charset="0"/>
              </a:rPr>
              <a:t>Why </a:t>
            </a:r>
            <a:r>
              <a:rPr lang="en-US" sz="3000" dirty="0">
                <a:latin typeface="+mj-lt"/>
                <a:cs typeface="Courier New" panose="02070309020205020404" pitchFamily="49" charset="0"/>
              </a:rPr>
              <a:t>would we want to do that?</a:t>
            </a:r>
            <a:endParaRPr lang="en-US" sz="30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5085556" y="897732"/>
            <a:ext cx="496887" cy="27432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53000" y="4837113"/>
            <a:ext cx="37211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Reference means we don’t waste space with a copy, and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const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means we can’t change it accidentally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24400" y="2470150"/>
            <a:ext cx="28194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We’re </a:t>
            </a:r>
            <a:r>
              <a:rPr lang="en-US" altLang="en-US" sz="2600" dirty="0"/>
              <a:t>passing in a Money object as a </a:t>
            </a:r>
            <a:r>
              <a:rPr lang="en-US" altLang="en-US" sz="2600" dirty="0" err="1" smtClean="0"/>
              <a:t>const</a:t>
            </a:r>
            <a:r>
              <a:rPr lang="en-US" altLang="en-US" sz="2600" dirty="0" smtClean="0"/>
              <a:t> and by reference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12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Operator Overloading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Money operator- 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Money &amp;amount2)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dollarsRet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centsRet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 how would you solve this?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 (see the uploaded </a:t>
            </a:r>
            <a:r>
              <a:rPr lang="en-US" sz="28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livecode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Money(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dollarsRet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centsRet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F2998-835F-428E-ABFF-94FBD57D451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8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Principle of Least Privilege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What is it?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Every module</a:t>
            </a:r>
          </a:p>
          <a:p>
            <a:pPr lvl="1"/>
            <a:r>
              <a:rPr lang="en-US" altLang="en-US" dirty="0" smtClean="0"/>
              <a:t>Process, user, program, etc.</a:t>
            </a:r>
          </a:p>
          <a:p>
            <a:r>
              <a:rPr lang="en-US" altLang="en-US" dirty="0" smtClean="0"/>
              <a:t>Must have access only to the information and resources</a:t>
            </a:r>
          </a:p>
          <a:p>
            <a:pPr lvl="1"/>
            <a:r>
              <a:rPr lang="en-US" altLang="en-US" dirty="0" smtClean="0"/>
              <a:t>Functions, variables, etc.</a:t>
            </a:r>
          </a:p>
          <a:p>
            <a:r>
              <a:rPr lang="en-US" altLang="en-US" dirty="0" smtClean="0"/>
              <a:t>That are necessary for legitimate purposes</a:t>
            </a:r>
          </a:p>
          <a:p>
            <a:pPr lvl="1"/>
            <a:r>
              <a:rPr lang="en-US" altLang="en-US" dirty="0" smtClean="0"/>
              <a:t>(i.e., this is why variables are private)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A4ACC-C4C8-425D-BEB2-1F08DCB54E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5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to Overload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 the following make sense as operators?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   today = today + tomorrow;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(2)   if (today == tomorrow)</a:t>
            </a:r>
          </a:p>
          <a:p>
            <a:pPr lvl="3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Only overload an operator for a class that “makes sense” for that class</a:t>
            </a:r>
          </a:p>
          <a:p>
            <a:pPr lvl="1">
              <a:defRPr/>
            </a:pPr>
            <a:r>
              <a:rPr lang="en-US" dirty="0" smtClean="0"/>
              <a:t>Otherwise it can be confusing to the user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Use your best judgment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494F3-9562-4235-9F23-CBDF1A8CC43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 is out – get started now!</a:t>
            </a:r>
          </a:p>
          <a:p>
            <a:pPr lvl="1"/>
            <a:r>
              <a:rPr lang="en-US" sz="3200" dirty="0" smtClean="0"/>
              <a:t>It is due Thursday, March 10th</a:t>
            </a:r>
          </a:p>
          <a:p>
            <a:pPr lvl="3"/>
            <a:endParaRPr lang="en-US" dirty="0"/>
          </a:p>
          <a:p>
            <a:r>
              <a:rPr lang="en-US" dirty="0" smtClean="0"/>
              <a:t>Exam 1 will be given back in class on Tuesday</a:t>
            </a:r>
          </a:p>
          <a:p>
            <a:r>
              <a:rPr lang="en-US" dirty="0" smtClean="0"/>
              <a:t>We will discuss it then</a:t>
            </a:r>
          </a:p>
          <a:p>
            <a:pPr lvl="3"/>
            <a:endParaRPr lang="en-US" dirty="0"/>
          </a:p>
          <a:p>
            <a:r>
              <a:rPr lang="en-US" dirty="0" smtClean="0"/>
              <a:t>I will not be here Thursday</a:t>
            </a:r>
          </a:p>
          <a:p>
            <a:pPr lvl="1"/>
            <a:r>
              <a:rPr lang="en-US" dirty="0" smtClean="0"/>
              <a:t>Dr. Chang will be filling in for me</a:t>
            </a:r>
          </a:p>
          <a:p>
            <a:pPr lvl="1"/>
            <a:r>
              <a:rPr lang="en-US" dirty="0" smtClean="0"/>
              <a:t>He will cover dynamic memory allocation in detail</a:t>
            </a:r>
          </a:p>
          <a:p>
            <a:pPr lvl="3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 Specifiers for Date Class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75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49F2A-2A29-4D39-A129-B8262E30BEF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60975" y="3360738"/>
            <a:ext cx="3044825" cy="12001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should all of these functions really be publicly accessible?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800600" y="2590800"/>
            <a:ext cx="455613" cy="2016125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4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Vectors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Similar to arrays, but much more flexible</a:t>
            </a:r>
          </a:p>
          <a:p>
            <a:pPr lvl="1" eaLnBrk="1" hangingPunct="1"/>
            <a:r>
              <a:rPr lang="en-US" altLang="en-US" dirty="0" smtClean="0"/>
              <a:t>C++ will handle most of the “annoying” bits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Provided by the C++ Standard Template Library (STL)</a:t>
            </a:r>
          </a:p>
          <a:p>
            <a:pPr lvl="1" eaLnBrk="1" hangingPunct="1"/>
            <a:r>
              <a:rPr lang="en-US" altLang="en-US" dirty="0" smtClean="0"/>
              <a:t>Must </a:t>
            </a:r>
            <a:r>
              <a:rPr lang="en-US" alt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&lt;vector&gt;</a:t>
            </a:r>
            <a:r>
              <a:rPr lang="en-US" altLang="en-US" dirty="0" smtClean="0"/>
              <a:t> to use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6C1EB-9046-4530-9FC2-7C03407AD93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a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Empty integer vector, called </a:t>
            </a:r>
            <a:r>
              <a:rPr lang="en-US" dirty="0" err="1" smtClean="0"/>
              <a:t>intA</a:t>
            </a: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BFBE0-8F87-4E62-A51B-5F33F17A88F8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124200"/>
          <a:ext cx="208002" cy="106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002"/>
              </a:tblGrid>
              <a:tr h="106680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marL="91301" marR="91301" anchor="ctr" anchorCtr="1"/>
                </a:tc>
              </a:tr>
            </a:tbl>
          </a:graphicData>
        </a:graphic>
      </p:graphicFrame>
      <p:sp>
        <p:nvSpPr>
          <p:cNvPr id="10251" name="TextBox 1"/>
          <p:cNvSpPr txBox="1">
            <a:spLocks noChangeArrowheads="1"/>
          </p:cNvSpPr>
          <p:nvPr/>
        </p:nvSpPr>
        <p:spPr bwMode="auto">
          <a:xfrm>
            <a:off x="533400" y="4267200"/>
            <a:ext cx="358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>
                <a:latin typeface="Courier New" pitchFamily="49" charset="0"/>
                <a:cs typeface="Courier New" pitchFamily="49" charset="0"/>
              </a:rPr>
              <a:t>intA</a:t>
            </a:r>
          </a:p>
        </p:txBody>
      </p:sp>
    </p:spTree>
    <p:extLst>
      <p:ext uri="{BB962C8B-B14F-4D97-AF65-F5344CB8AC3E}">
        <p14:creationId xmlns:p14="http://schemas.microsoft.com/office/powerpoint/2010/main" val="42376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13270</TotalTime>
  <Words>1788</Words>
  <Application>Microsoft Office PowerPoint</Application>
  <PresentationFormat>On-screen Show (4:3)</PresentationFormat>
  <Paragraphs>487</Paragraphs>
  <Slides>51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1_Office Theme</vt:lpstr>
      <vt:lpstr>CMSC202  Computer Science II for Majors  Lecture 09 –  Overloaded Operators and More</vt:lpstr>
      <vt:lpstr>Last Class We Covered</vt:lpstr>
      <vt:lpstr>Any Questions from Last Time?</vt:lpstr>
      <vt:lpstr>Today’s Objectives</vt:lpstr>
      <vt:lpstr>Principle of Least Privilege</vt:lpstr>
      <vt:lpstr>Access Specifiers for Date Class </vt:lpstr>
      <vt:lpstr>Vectors</vt:lpstr>
      <vt:lpstr>Vectors</vt:lpstr>
      <vt:lpstr>Declaring a Vector</vt:lpstr>
      <vt:lpstr>Declaring a Vector</vt:lpstr>
      <vt:lpstr>Declaring a Vector</vt:lpstr>
      <vt:lpstr>Vector Assignment</vt:lpstr>
      <vt:lpstr>Vector Assignment</vt:lpstr>
      <vt:lpstr>Copying Vectors</vt:lpstr>
      <vt:lpstr>Accessing Vector Members</vt:lpstr>
      <vt:lpstr>Accessing Members with []</vt:lpstr>
      <vt:lpstr>Accessing Members with .at()</vt:lpstr>
      <vt:lpstr>Passing Vectors to Functions</vt:lpstr>
      <vt:lpstr>Passing Vectors by Reference</vt:lpstr>
      <vt:lpstr>Passing Vectors by Reference</vt:lpstr>
      <vt:lpstr>Passing Vectors by Reference</vt:lpstr>
      <vt:lpstr>Passing Vectors by Reference</vt:lpstr>
      <vt:lpstr>Multi-Dimensional Vectors</vt:lpstr>
      <vt:lpstr>Multi-Dimensional Vectors</vt:lpstr>
      <vt:lpstr>Elements in 2D Vectors</vt:lpstr>
      <vt:lpstr>resize()</vt:lpstr>
      <vt:lpstr>Using resize()</vt:lpstr>
      <vt:lpstr>push_back()</vt:lpstr>
      <vt:lpstr>resize() vs push_back()</vt:lpstr>
      <vt:lpstr>size()</vt:lpstr>
      <vt:lpstr>Using size()</vt:lpstr>
      <vt:lpstr>Enumeration</vt:lpstr>
      <vt:lpstr>Enumeration</vt:lpstr>
      <vt:lpstr>Enumeration Types</vt:lpstr>
      <vt:lpstr>Named Enumerations</vt:lpstr>
      <vt:lpstr>Unnamed Enumerations</vt:lpstr>
      <vt:lpstr>Benefits of Enumeration </vt:lpstr>
      <vt:lpstr>Operator Overloading</vt:lpstr>
      <vt:lpstr>Function Overloading</vt:lpstr>
      <vt:lpstr>Operators</vt:lpstr>
      <vt:lpstr>Operators</vt:lpstr>
      <vt:lpstr>Overloading Restrictions</vt:lpstr>
      <vt:lpstr>Why Overload?</vt:lpstr>
      <vt:lpstr>Why Overload?</vt:lpstr>
      <vt:lpstr>Why Overload?</vt:lpstr>
      <vt:lpstr>Operator Overloading Prototype</vt:lpstr>
      <vt:lpstr>Operator Overloading Prototype</vt:lpstr>
      <vt:lpstr>Operator Overloading Prototype</vt:lpstr>
      <vt:lpstr>Operator Overloading Definition</vt:lpstr>
      <vt:lpstr>When to Overload Operators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288</cp:revision>
  <dcterms:created xsi:type="dcterms:W3CDTF">2014-05-05T14:25:42Z</dcterms:created>
  <dcterms:modified xsi:type="dcterms:W3CDTF">2016-03-24T18:42:11Z</dcterms:modified>
</cp:coreProperties>
</file>